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9" r:id="rId12"/>
    <p:sldId id="271" r:id="rId13"/>
    <p:sldId id="270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enne\Desktop\BME%20Presentation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'[BME Presentation data.xlsx]Sheet2'!$P$8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cat>
            <c:strRef>
              <c:f>'[BME Presentation data.xlsx]Sheet2'!$O$9:$O$12</c:f>
              <c:strCache>
                <c:ptCount val="4"/>
                <c:pt idx="0">
                  <c:v>Comp Sci: Comp Game Design</c:v>
                </c:pt>
                <c:pt idx="1">
                  <c:v>Computer Engineering</c:v>
                </c:pt>
                <c:pt idx="2">
                  <c:v>Computer Science BA</c:v>
                </c:pt>
                <c:pt idx="3">
                  <c:v>Computer Science BS</c:v>
                </c:pt>
              </c:strCache>
            </c:strRef>
          </c:cat>
          <c:val>
            <c:numRef>
              <c:f>'[BME Presentation data.xlsx]Sheet2'!$P$9:$P$12</c:f>
              <c:numCache>
                <c:formatCode>General</c:formatCode>
                <c:ptCount val="4"/>
                <c:pt idx="0">
                  <c:v>56</c:v>
                </c:pt>
                <c:pt idx="1">
                  <c:v>52</c:v>
                </c:pt>
                <c:pt idx="2">
                  <c:v>12</c:v>
                </c:pt>
                <c:pt idx="3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'[BME Presentation data.xlsx]Sheet2'!$Q$8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cat>
            <c:strRef>
              <c:f>'[BME Presentation data.xlsx]Sheet2'!$O$9:$O$12</c:f>
              <c:strCache>
                <c:ptCount val="4"/>
                <c:pt idx="0">
                  <c:v>Comp Sci: Comp Game Design</c:v>
                </c:pt>
                <c:pt idx="1">
                  <c:v>Computer Engineering</c:v>
                </c:pt>
                <c:pt idx="2">
                  <c:v>Computer Science BA</c:v>
                </c:pt>
                <c:pt idx="3">
                  <c:v>Computer Science BS</c:v>
                </c:pt>
              </c:strCache>
            </c:strRef>
          </c:cat>
          <c:val>
            <c:numRef>
              <c:f>'[BME Presentation data.xlsx]Sheet2'!$Q$9:$Q$12</c:f>
              <c:numCache>
                <c:formatCode>General</c:formatCode>
                <c:ptCount val="4"/>
                <c:pt idx="0">
                  <c:v>396</c:v>
                </c:pt>
                <c:pt idx="1">
                  <c:v>319</c:v>
                </c:pt>
                <c:pt idx="2">
                  <c:v>39</c:v>
                </c:pt>
                <c:pt idx="3">
                  <c:v>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71840"/>
        <c:axId val="154773376"/>
      </c:barChart>
      <c:catAx>
        <c:axId val="15477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4773376"/>
        <c:crosses val="autoZero"/>
        <c:auto val="1"/>
        <c:lblAlgn val="ctr"/>
        <c:lblOffset val="100"/>
        <c:noMultiLvlLbl val="0"/>
      </c:catAx>
      <c:valAx>
        <c:axId val="15477337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54771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33105A1-0669-45F2-BE5A-A3AB44EE708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3E946C9-D90F-4037-B6E9-69A155AD4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F625C38-BDC2-40AF-A5BE-7E0B875D263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7DA0C51-DE53-4AD7-A15D-3340E4514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8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0C51-DE53-4AD7-A15D-3340E4514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F44361-C0A1-4A29-B25F-309A20F8C7C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BAA2AE-9A5F-43CA-B071-192BD557C6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6669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Project AWESOME: Women in Computing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An effort to in</a:t>
            </a:r>
            <a:r>
              <a:rPr lang="en-US" sz="1800" dirty="0" smtClean="0"/>
              <a:t>crease </a:t>
            </a:r>
            <a:r>
              <a:rPr lang="en-US" sz="1800" dirty="0" smtClean="0"/>
              <a:t>the meaningful participation of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Women </a:t>
            </a:r>
            <a:r>
              <a:rPr lang="en-US" sz="1800" dirty="0" smtClean="0"/>
              <a:t>in </a:t>
            </a:r>
            <a:r>
              <a:rPr lang="en-US" sz="1800" dirty="0"/>
              <a:t>C</a:t>
            </a:r>
            <a:r>
              <a:rPr lang="en-US" sz="1800" dirty="0" smtClean="0"/>
              <a:t>omputing </a:t>
            </a:r>
            <a:r>
              <a:rPr lang="en-US" sz="1800" dirty="0" smtClean="0"/>
              <a:t>@ </a:t>
            </a:r>
            <a:r>
              <a:rPr lang="en-US" sz="1800" dirty="0" smtClean="0"/>
              <a:t>Baskin </a:t>
            </a:r>
            <a:r>
              <a:rPr lang="en-US" sz="1800" dirty="0" smtClean="0"/>
              <a:t>Engineering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solidFill>
                  <a:srgbClr val="000000"/>
                </a:solidFill>
              </a:rPr>
              <a:t>Adrienne Harrell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Director of Undergraduate Student Affairs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November 13, 2014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6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Continuing many components from 2013-14</a:t>
            </a:r>
          </a:p>
          <a:p>
            <a:endParaRPr lang="en-US" sz="2400" dirty="0" smtClean="0"/>
          </a:p>
          <a:p>
            <a:r>
              <a:rPr lang="en-US" sz="2400" dirty="0" smtClean="0"/>
              <a:t>Expanded Direct Mail campaign to incoming students</a:t>
            </a:r>
          </a:p>
          <a:p>
            <a:endParaRPr lang="en-US" sz="2400" dirty="0" smtClean="0"/>
          </a:p>
          <a:p>
            <a:r>
              <a:rPr lang="en-US" sz="2400" dirty="0" smtClean="0"/>
              <a:t>Launch and invitation for Peer Mentor Program</a:t>
            </a:r>
          </a:p>
          <a:p>
            <a:endParaRPr lang="en-US" sz="2400" dirty="0" smtClean="0"/>
          </a:p>
          <a:p>
            <a:r>
              <a:rPr lang="en-US" sz="2400" dirty="0" smtClean="0"/>
              <a:t>Established Study Groups and Weekly meeting at start of Fall Quarter</a:t>
            </a:r>
          </a:p>
          <a:p>
            <a:endParaRPr lang="en-US" sz="2400" dirty="0" smtClean="0"/>
          </a:p>
          <a:p>
            <a:r>
              <a:rPr lang="en-US" sz="2400" dirty="0" smtClean="0"/>
              <a:t>Planning to attend Hack-a-thon</a:t>
            </a:r>
          </a:p>
          <a:p>
            <a:endParaRPr lang="en-US" sz="2400" dirty="0" smtClean="0"/>
          </a:p>
          <a:p>
            <a:r>
              <a:rPr lang="en-US" sz="2400" dirty="0" smtClean="0"/>
              <a:t>Company Visits</a:t>
            </a:r>
          </a:p>
          <a:p>
            <a:endParaRPr lang="en-US" sz="2400" dirty="0" smtClean="0"/>
          </a:p>
          <a:p>
            <a:r>
              <a:rPr lang="en-US" sz="2400" dirty="0" smtClean="0"/>
              <a:t>Tee-shirts!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Project AWESOME 2014-15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5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Faculty</a:t>
            </a:r>
          </a:p>
          <a:p>
            <a:endParaRPr lang="en-US" dirty="0" smtClean="0"/>
          </a:p>
          <a:p>
            <a:r>
              <a:rPr lang="en-US" dirty="0" smtClean="0"/>
              <a:t>Teaching Assistants and Tutors</a:t>
            </a:r>
          </a:p>
          <a:p>
            <a:endParaRPr lang="en-US" dirty="0" smtClean="0"/>
          </a:p>
          <a:p>
            <a:r>
              <a:rPr lang="en-US" dirty="0" smtClean="0"/>
              <a:t>Academic Advisers</a:t>
            </a:r>
          </a:p>
          <a:p>
            <a:endParaRPr lang="en-US" dirty="0" smtClean="0"/>
          </a:p>
          <a:p>
            <a:r>
              <a:rPr lang="en-US" dirty="0" smtClean="0"/>
              <a:t>Peer Mentors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Project AWESOME: Impacting the participation of women in computing but it takes a village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 AWESOME: Women in Computing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" y="1481138"/>
            <a:ext cx="808287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say and do matters…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85" y="1481138"/>
            <a:ext cx="323283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5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Fall 2014: Proposed and Declared Majors in Computing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101376"/>
              </p:ext>
            </p:extLst>
          </p:nvPr>
        </p:nvGraphicFramePr>
        <p:xfrm>
          <a:off x="609600" y="1481138"/>
          <a:ext cx="807720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69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Effort started with top leadership and includes: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National efforts and leadership in CS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Efforts to strengthen local pipeline of middle and high-school girls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Programs and resources designed to attract, retain and graduate more women in CS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Baskin Engineering: commitment to increasing the number of women in our </a:t>
            </a:r>
            <a:r>
              <a:rPr lang="en-US" sz="2400" dirty="0" smtClean="0">
                <a:solidFill>
                  <a:srgbClr val="FF0000"/>
                </a:solidFill>
              </a:rPr>
              <a:t>CS programs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1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Engaged with National Center for Women &amp; Information Technology (NCWIT)since </a:t>
            </a:r>
            <a:r>
              <a:rPr lang="en-US" sz="2000" dirty="0" smtClean="0"/>
              <a:t>2005 ncwit.org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NCWIT research, networks, best-practices, evaluation resources, and professional alliances: Academic, work-force, K-12, Entrepreneurial 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Former BSOE </a:t>
            </a:r>
            <a:r>
              <a:rPr lang="en-US" sz="1800" dirty="0" smtClean="0">
                <a:solidFill>
                  <a:srgbClr val="000000"/>
                </a:solidFill>
              </a:rPr>
              <a:t>Associate Dean currently serves as Co-Chair of Academic Alliance.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Pacesetters~ Accelerated work </a:t>
            </a:r>
            <a:r>
              <a:rPr lang="en-US" sz="1800" dirty="0" smtClean="0">
                <a:solidFill>
                  <a:srgbClr val="000000"/>
                </a:solidFill>
              </a:rPr>
              <a:t>of Academic </a:t>
            </a:r>
            <a:r>
              <a:rPr lang="en-US" sz="1800" dirty="0" smtClean="0">
                <a:solidFill>
                  <a:srgbClr val="000000"/>
                </a:solidFill>
              </a:rPr>
              <a:t>and Work-force </a:t>
            </a:r>
            <a:r>
              <a:rPr lang="en-US" sz="1800" dirty="0" smtClean="0">
                <a:solidFill>
                  <a:srgbClr val="000000"/>
                </a:solidFill>
              </a:rPr>
              <a:t>Alliances </a:t>
            </a:r>
            <a:r>
              <a:rPr lang="en-US" sz="1800" dirty="0" smtClean="0">
                <a:solidFill>
                  <a:srgbClr val="000000"/>
                </a:solidFill>
              </a:rPr>
              <a:t>to increase the number of women in Computing</a:t>
            </a:r>
          </a:p>
          <a:p>
            <a:pPr marL="109728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Grace Hopper Celebration of Women in </a:t>
            </a:r>
            <a:r>
              <a:rPr lang="en-US" sz="1800" dirty="0" err="1" smtClean="0">
                <a:solidFill>
                  <a:srgbClr val="000000"/>
                </a:solidFill>
              </a:rPr>
              <a:t>Computing~Academic</a:t>
            </a:r>
            <a:r>
              <a:rPr lang="en-US" sz="1800" dirty="0" smtClean="0">
                <a:solidFill>
                  <a:srgbClr val="000000"/>
                </a:solidFill>
              </a:rPr>
              <a:t> sponsorship the last two years &amp; sending increasing # of students</a:t>
            </a:r>
          </a:p>
          <a:p>
            <a:pPr marL="109728" indent="0">
              <a:buNone/>
            </a:pPr>
            <a:endParaRPr lang="en-US" sz="18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Baskin Engineering: National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Girls in Engineering (GIE)~</a:t>
            </a:r>
            <a:r>
              <a:rPr lang="en-US" sz="1400" dirty="0" smtClean="0"/>
              <a:t>one week computing focused camp for middle school girls free of charge and includes transportation. GIE targets educationally-disadvantaged girls from the greater Santa Cruz/Monterey Bay area. Two one-week session serving 24 students are offered each summer. </a:t>
            </a:r>
            <a:r>
              <a:rPr lang="en-US" sz="1400" u="sng" dirty="0" smtClean="0"/>
              <a:t>http://gie.soe.ucsc.edu</a:t>
            </a:r>
          </a:p>
          <a:p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C.O.S.M.O.S. Video Game and Computer Networking &amp; Astronomy Clusters~ </a:t>
            </a:r>
            <a:r>
              <a:rPr lang="en-US" sz="1400" dirty="0" smtClean="0"/>
              <a:t>Four week summer residential program designed for talented and highly motivated high school students allows them to work closely with faculty and a high-school teaching </a:t>
            </a:r>
            <a:r>
              <a:rPr lang="en-US" sz="1400" dirty="0"/>
              <a:t>fellow. </a:t>
            </a:r>
            <a:r>
              <a:rPr lang="en-US" sz="1400" u="sng" dirty="0"/>
              <a:t>http://cosmos.ucsc.edu</a:t>
            </a:r>
            <a:endParaRPr lang="en-US" sz="1400" u="sng" dirty="0" smtClean="0"/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Bay Area Affiliate NCWIT Award for Aspirations in </a:t>
            </a:r>
            <a:r>
              <a:rPr lang="en-US" sz="1400" b="1" dirty="0" err="1" smtClean="0">
                <a:solidFill>
                  <a:srgbClr val="0070C0"/>
                </a:solidFill>
              </a:rPr>
              <a:t>Computing~</a:t>
            </a:r>
            <a:r>
              <a:rPr lang="en-US" sz="1400" dirty="0" err="1" smtClean="0">
                <a:solidFill>
                  <a:srgbClr val="000000"/>
                </a:solidFill>
              </a:rPr>
              <a:t>Established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/>
              <a:t>the Bay area affiliate of this national and regional award program recognizing the computing aspirations of high school women. Baskin Engineering offers a $16,000 for Aspirations Award winners who attend UCSC and major in CS</a:t>
            </a:r>
            <a:r>
              <a:rPr lang="en-US" sz="1400" dirty="0"/>
              <a:t>. </a:t>
            </a:r>
            <a:r>
              <a:rPr lang="en-US" sz="1400" u="sng" dirty="0"/>
              <a:t>http://www.aspirations.org/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Strengthening the local Pipeline: Efforts to expose and encourage middle and high-school women to consider computer science.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9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Launched </a:t>
            </a:r>
            <a:r>
              <a:rPr lang="en-US" sz="2000" dirty="0" smtClean="0"/>
              <a:t>in 2011 w/a direct mail </a:t>
            </a:r>
            <a:r>
              <a:rPr lang="en-US" sz="2000" dirty="0" smtClean="0"/>
              <a:t>campaign to incoming students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Re-launched in 2013 with </a:t>
            </a:r>
            <a:r>
              <a:rPr lang="en-US" sz="2000" dirty="0" smtClean="0"/>
              <a:t>small grant to fund student </a:t>
            </a:r>
            <a:r>
              <a:rPr lang="en-US" sz="2000" dirty="0" smtClean="0"/>
              <a:t>staff support and </a:t>
            </a:r>
            <a:r>
              <a:rPr lang="en-US" sz="2000" dirty="0" smtClean="0"/>
              <a:t>activities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Hired two undergraduate women in CS to shape and organize activities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 AWESOME: Women in Computing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brit-rem-22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21708"/>
            <a:ext cx="2800350" cy="21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4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Direct Mail campaign and reception invitation (August)</a:t>
            </a:r>
          </a:p>
          <a:p>
            <a:endParaRPr lang="en-US" sz="2000" dirty="0" smtClean="0"/>
          </a:p>
          <a:p>
            <a:r>
              <a:rPr lang="en-US" sz="2000" dirty="0" smtClean="0"/>
              <a:t>Project AWESOME Tea (October)</a:t>
            </a:r>
          </a:p>
          <a:p>
            <a:endParaRPr lang="en-US" sz="2000" dirty="0" smtClean="0"/>
          </a:p>
          <a:p>
            <a:r>
              <a:rPr lang="en-US" sz="2000" dirty="0" smtClean="0"/>
              <a:t>Conference Support: She’s Geeky and GHC (January)</a:t>
            </a:r>
          </a:p>
          <a:p>
            <a:endParaRPr lang="en-US" sz="2000" dirty="0" smtClean="0"/>
          </a:p>
          <a:p>
            <a:r>
              <a:rPr lang="en-US" sz="2000" dirty="0" smtClean="0"/>
              <a:t>Study Groups for lower division CS courses (Winter/Spring Quarters)</a:t>
            </a:r>
          </a:p>
          <a:p>
            <a:endParaRPr lang="en-US" sz="2000" dirty="0" smtClean="0"/>
          </a:p>
          <a:p>
            <a:r>
              <a:rPr lang="en-US" sz="2000" dirty="0" smtClean="0"/>
              <a:t>Girls in Engineering Alumni Day (May)</a:t>
            </a:r>
          </a:p>
          <a:p>
            <a:endParaRPr lang="en-US" sz="2000" dirty="0" smtClean="0"/>
          </a:p>
          <a:p>
            <a:r>
              <a:rPr lang="en-US" sz="2000" dirty="0" smtClean="0"/>
              <a:t>Weekly meetings/coffee hour with guest speakers (Spring Quarter)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Project AWESOME Activities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2013-14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9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Direct mail: 109 students targeted</a:t>
            </a:r>
          </a:p>
          <a:p>
            <a:endParaRPr lang="en-US" sz="2000" dirty="0" smtClean="0"/>
          </a:p>
          <a:p>
            <a:r>
              <a:rPr lang="en-US" sz="2000" dirty="0" smtClean="0"/>
              <a:t>Reception: 24 incoming students attended in addition to </a:t>
            </a:r>
            <a:r>
              <a:rPr lang="en-US" sz="2000" dirty="0" smtClean="0"/>
              <a:t>graduate students, faculty </a:t>
            </a:r>
            <a:r>
              <a:rPr lang="en-US" sz="2000" dirty="0" smtClean="0"/>
              <a:t>and staff</a:t>
            </a:r>
          </a:p>
          <a:p>
            <a:endParaRPr lang="en-US" sz="2000" dirty="0" smtClean="0"/>
          </a:p>
          <a:p>
            <a:r>
              <a:rPr lang="en-US" sz="2000" dirty="0" smtClean="0"/>
              <a:t>Project AWESOME supported two women to attend the She’s Geeky conference</a:t>
            </a:r>
          </a:p>
          <a:p>
            <a:endParaRPr lang="en-US" sz="2000" dirty="0"/>
          </a:p>
          <a:p>
            <a:r>
              <a:rPr lang="en-US" sz="2000" dirty="0" smtClean="0"/>
              <a:t>Study Groups: 38 students participated in one or more CS study groups organized by Project AWESOME</a:t>
            </a:r>
          </a:p>
          <a:p>
            <a:endParaRPr lang="en-US" sz="2000" dirty="0" smtClean="0"/>
          </a:p>
          <a:p>
            <a:r>
              <a:rPr lang="en-US" sz="2000" dirty="0" smtClean="0"/>
              <a:t>GIE Alumnae Day: 17 GIE alumnae participated and 11 female undergraduates served as mentors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Project AWESOME Participation in 2013-14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0363"/>
            <a:ext cx="6400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GIE alumnae play-testing video games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1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577</Words>
  <Application>Microsoft Office PowerPoint</Application>
  <PresentationFormat>On-screen Show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Project AWESOME: Women in Computing An effort to increase the meaningful participation of  Women in Computing @ Baskin Engineering</vt:lpstr>
      <vt:lpstr>Fall 2014: Proposed and Declared Majors in Computing</vt:lpstr>
      <vt:lpstr>Baskin Engineering: commitment to increasing the number of women in our CS programs</vt:lpstr>
      <vt:lpstr>Baskin Engineering: National Work</vt:lpstr>
      <vt:lpstr>Strengthening the local Pipeline: Efforts to expose and encourage middle and high-school women to consider computer science.</vt:lpstr>
      <vt:lpstr>Project AWESOME: Women in Computing</vt:lpstr>
      <vt:lpstr>Project AWESOME Activities  2013-14</vt:lpstr>
      <vt:lpstr>Project AWESOME Participation in 2013-14</vt:lpstr>
      <vt:lpstr>GIE alumnae play-testing video games</vt:lpstr>
      <vt:lpstr>Project AWESOME 2014-15</vt:lpstr>
      <vt:lpstr>Project AWESOME: Impacting the participation of women in computing but it takes a village</vt:lpstr>
      <vt:lpstr>Project AWESOME: Women in Computing</vt:lpstr>
      <vt:lpstr>What we say and do matters…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the meaningful participation of Women in Computing @  Baskin Engineering</dc:title>
  <dc:creator>Information Technology Services</dc:creator>
  <cp:lastModifiedBy>Information Technology Services</cp:lastModifiedBy>
  <cp:revision>25</cp:revision>
  <cp:lastPrinted>2014-11-13T22:15:49Z</cp:lastPrinted>
  <dcterms:created xsi:type="dcterms:W3CDTF">2014-07-23T16:44:40Z</dcterms:created>
  <dcterms:modified xsi:type="dcterms:W3CDTF">2014-11-13T22:46:53Z</dcterms:modified>
</cp:coreProperties>
</file>